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260" r:id="rId2"/>
    <p:sldId id="261" r:id="rId3"/>
    <p:sldId id="268" r:id="rId4"/>
    <p:sldId id="269" r:id="rId5"/>
    <p:sldId id="257" r:id="rId6"/>
    <p:sldId id="270" r:id="rId7"/>
    <p:sldId id="262" r:id="rId8"/>
    <p:sldId id="267" r:id="rId9"/>
    <p:sldId id="258" r:id="rId10"/>
    <p:sldId id="259" r:id="rId11"/>
    <p:sldId id="263" r:id="rId12"/>
    <p:sldId id="264" r:id="rId13"/>
    <p:sldId id="265" r:id="rId14"/>
    <p:sldId id="266" r:id="rId15"/>
    <p:sldId id="271" r:id="rId16"/>
    <p:sldId id="277" r:id="rId17"/>
    <p:sldId id="272" r:id="rId18"/>
    <p:sldId id="276" r:id="rId19"/>
    <p:sldId id="273" r:id="rId20"/>
    <p:sldId id="278" r:id="rId21"/>
    <p:sldId id="274" r:id="rId22"/>
    <p:sldId id="279" r:id="rId23"/>
    <p:sldId id="281" r:id="rId24"/>
    <p:sldId id="275" r:id="rId25"/>
    <p:sldId id="28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868"/>
    <p:restoredTop sz="94640"/>
  </p:normalViewPr>
  <p:slideViewPr>
    <p:cSldViewPr snapToGrid="0" snapToObjects="1">
      <p:cViewPr varScale="1">
        <p:scale>
          <a:sx n="92" d="100"/>
          <a:sy n="92" d="100"/>
        </p:scale>
        <p:origin x="8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F48248-2783-A441-98C5-AE0F36EF047D}" type="datetimeFigureOut">
              <a:rPr lang="en-US" smtClean="0"/>
              <a:t>8/19/21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E584C-5130-E64D-A658-0BC4DCB8F9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6106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3E584C-5130-E64D-A658-0BC4DCB8F98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6134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3E584C-5130-E64D-A658-0BC4DCB8F98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9180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3E584C-5130-E64D-A658-0BC4DCB8F98B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8724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3E584C-5130-E64D-A658-0BC4DCB8F98B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667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79B94B-E07F-AD4A-8AE9-B2977CD524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258E6A-8E64-1043-8F5E-07416567F4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190FCF-3885-AC4B-9F2A-AF3E597FA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6212C-1CE2-3649-A653-54DD210202D5}" type="datetimeFigureOut">
              <a:rPr lang="en-US" smtClean="0"/>
              <a:t>8/19/21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E0C5FC-B825-7B4C-9A7B-93EDB2C11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2DCA67-ECD2-2E43-AEA3-453552C5D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A1A63-8956-0445-8986-42E1AB0A9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1947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B8E5F-C3E9-D348-833F-23546329C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E4B272-08A1-E549-A52C-A67561E67C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8D93B9-0533-1141-B5D2-9944C2480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6212C-1CE2-3649-A653-54DD210202D5}" type="datetimeFigureOut">
              <a:rPr lang="en-US" smtClean="0"/>
              <a:t>8/19/21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700119-2DE5-0F4F-AAE3-26A0C73134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B018DB-947C-5243-AB99-1CDF5D945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A1A63-8956-0445-8986-42E1AB0A9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7859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40C4733-19A8-3B4E-966A-D111D42695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857CDF-617D-D648-A2A0-6788E3FF0D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9C24FE-AA64-1D49-87F7-1110BBDAB6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6212C-1CE2-3649-A653-54DD210202D5}" type="datetimeFigureOut">
              <a:rPr lang="en-US" smtClean="0"/>
              <a:t>8/19/21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735711-1257-2D44-B1EE-958D3AD9E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37BF65-D698-204A-BABD-C3CB16EAE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A1A63-8956-0445-8986-42E1AB0A9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9305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DEBC04-B62F-0E4F-A987-62FED0F369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E09CFE-6957-8240-A342-76F94303BC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4D2AB6-5614-354F-A057-D1DE173F14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6212C-1CE2-3649-A653-54DD210202D5}" type="datetimeFigureOut">
              <a:rPr lang="en-US" smtClean="0"/>
              <a:t>8/19/21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7368BA-F418-9E47-86F8-03894E863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D04EF2-21BD-3A4A-B454-99ACD0360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A1A63-8956-0445-8986-42E1AB0A9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8845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385A5-7B2B-8F48-A87E-854E32658C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B0FA68-4057-C74D-A7AC-E8A941A85C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8DEA2B-A80C-7E4D-B528-82AF872A3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6212C-1CE2-3649-A653-54DD210202D5}" type="datetimeFigureOut">
              <a:rPr lang="en-US" smtClean="0"/>
              <a:t>8/19/21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D5E2E7-8515-5941-9CB3-81303DFC0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4FB157-2803-2245-B1F1-CE71DB847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A1A63-8956-0445-8986-42E1AB0A9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4961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2AD4F6-6CC1-634E-84DA-5F6BB0C3F3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3F9878-E31B-1C4F-934A-E3FF15928F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055A46-7B02-6E43-BC7A-9D036BBD12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F4249A-09C0-0141-B5A6-B8ADC724B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6212C-1CE2-3649-A653-54DD210202D5}" type="datetimeFigureOut">
              <a:rPr lang="en-US" smtClean="0"/>
              <a:t>8/19/21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02B0F0-459E-6B40-9FE2-3FD4CAE17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FD690B-DD19-D748-947C-270EAE99D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A1A63-8956-0445-8986-42E1AB0A9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9347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44F15-15C7-784A-918E-B806FFC04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ADCA58-EA1B-5A47-8863-391CF4235F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4312F6-DFE9-C546-9C6A-3B5DAADC55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02BC6A5-8B2F-DB47-9980-AE386D1B30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688EA4-FC58-C342-AC9D-6A5A9EE247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14F2B8C-9E65-6F48-AF09-0ED0029BD5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6212C-1CE2-3649-A653-54DD210202D5}" type="datetimeFigureOut">
              <a:rPr lang="en-US" smtClean="0"/>
              <a:t>8/19/21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991265-A0A5-8648-9F32-4636ED2C4D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FDB03CC-1DB6-784B-B1C6-1651441BB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A1A63-8956-0445-8986-42E1AB0A9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988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BEB91-2D01-C046-BF25-7694D7DE0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32C168D-71F6-9549-8E51-CCC53322C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6212C-1CE2-3649-A653-54DD210202D5}" type="datetimeFigureOut">
              <a:rPr lang="en-US" smtClean="0"/>
              <a:t>8/19/21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D2AA2A-B78D-A647-A623-3367175491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682DEA-D9A5-C14B-B26B-69C3404A2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A1A63-8956-0445-8986-42E1AB0A9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3245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6D1385E-B64C-3E41-B639-E2C9BA282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6212C-1CE2-3649-A653-54DD210202D5}" type="datetimeFigureOut">
              <a:rPr lang="en-US" smtClean="0"/>
              <a:t>8/19/21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A5565D-88F3-E447-B613-ADA78DD03F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5A540A-0E42-3340-88BC-AF28574E8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A1A63-8956-0445-8986-42E1AB0A9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14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5604A-C495-EE4A-8C12-1DCA59F3D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B030D4-473F-714A-845D-4E2FCE59AF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E34BAB-C640-AC49-A780-A22E1F6EEA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F1FDDB-7E62-8047-A3DB-5DA12CDEB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6212C-1CE2-3649-A653-54DD210202D5}" type="datetimeFigureOut">
              <a:rPr lang="en-US" smtClean="0"/>
              <a:t>8/19/21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FECD39-8FAD-3B40-8086-D3673C41B7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550851-8BE2-4341-A3F2-7F410429D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A1A63-8956-0445-8986-42E1AB0A9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2017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32552-94EA-BE4B-8293-7D339E44EC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6556E9A-7516-354F-B64E-BB91887C4AA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2D63A8-AD46-9E44-93E7-22E0B5C803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4B1FE1-F238-4546-B361-C6239962B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6212C-1CE2-3649-A653-54DD210202D5}" type="datetimeFigureOut">
              <a:rPr lang="en-US" smtClean="0"/>
              <a:t>8/19/21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6C3BA4-84E8-B143-B590-6B12F9AD9F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0E2B25-BC09-E642-84DD-54D2A1769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A1A63-8956-0445-8986-42E1AB0A9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4304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F70431-47DB-314F-8E1D-9F3581D07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82339D-51E0-834F-8763-A1E0564282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7D3ECC-BFA7-F244-B7BF-2FA7122006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D6212C-1CE2-3649-A653-54DD210202D5}" type="datetimeFigureOut">
              <a:rPr lang="en-US" smtClean="0"/>
              <a:t>8/19/21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1FB058-5645-8547-BCE6-C9AC480E9F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F38F0C-5DE2-064F-83CF-4DB8176583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5A1A63-8956-0445-8986-42E1AB0A9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2082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02B0D-0F94-514F-9377-2342C33961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Survey Comparison Project Figures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6FC59E-6ED3-9343-8729-E2DD7E02C39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109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ox and whisker chart&#10;&#10;Description automatically generated">
            <a:extLst>
              <a:ext uri="{FF2B5EF4-FFF2-40B4-BE49-F238E27FC236}">
                <a16:creationId xmlns:a16="http://schemas.microsoft.com/office/drawing/2014/main" id="{3D3F8264-D1F5-624C-9745-423902284F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9053" y="160740"/>
            <a:ext cx="10213894" cy="669726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42F36D-CCD6-3E49-8146-00525E7EDDB0}"/>
              </a:ext>
            </a:extLst>
          </p:cNvPr>
          <p:cNvSpPr txBox="1"/>
          <p:nvPr/>
        </p:nvSpPr>
        <p:spPr>
          <a:xfrm>
            <a:off x="4109594" y="810329"/>
            <a:ext cx="3834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5BE77B-6B65-1E46-9278-4D2E576F9BEC}"/>
              </a:ext>
            </a:extLst>
          </p:cNvPr>
          <p:cNvSpPr txBox="1"/>
          <p:nvPr/>
        </p:nvSpPr>
        <p:spPr>
          <a:xfrm>
            <a:off x="8395013" y="-9592"/>
            <a:ext cx="3834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19563307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ox and whisker chart&#10;&#10;Description automatically generated">
            <a:extLst>
              <a:ext uri="{FF2B5EF4-FFF2-40B4-BE49-F238E27FC236}">
                <a16:creationId xmlns:a16="http://schemas.microsoft.com/office/drawing/2014/main" id="{71AA0365-F44A-874F-A321-874D63B32F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394" y="213643"/>
            <a:ext cx="10133212" cy="664435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646E5CA-4E97-5841-9544-4677A31D0664}"/>
              </a:ext>
            </a:extLst>
          </p:cNvPr>
          <p:cNvSpPr txBox="1"/>
          <p:nvPr/>
        </p:nvSpPr>
        <p:spPr>
          <a:xfrm>
            <a:off x="4128052" y="236585"/>
            <a:ext cx="3834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489524-7FCD-5B4B-BB41-0E75F383C9A5}"/>
              </a:ext>
            </a:extLst>
          </p:cNvPr>
          <p:cNvSpPr txBox="1"/>
          <p:nvPr/>
        </p:nvSpPr>
        <p:spPr>
          <a:xfrm>
            <a:off x="8368120" y="5753"/>
            <a:ext cx="3834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28977357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scatter chart&#10;&#10;Description automatically generated">
            <a:extLst>
              <a:ext uri="{FF2B5EF4-FFF2-40B4-BE49-F238E27FC236}">
                <a16:creationId xmlns:a16="http://schemas.microsoft.com/office/drawing/2014/main" id="{C0CCCF15-D87A-344B-9019-1292216C1B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482" y="0"/>
            <a:ext cx="10459036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846A3FD-D248-7649-963F-5B5B7263C3CB}"/>
              </a:ext>
            </a:extLst>
          </p:cNvPr>
          <p:cNvSpPr txBox="1"/>
          <p:nvPr/>
        </p:nvSpPr>
        <p:spPr>
          <a:xfrm>
            <a:off x="8618177" y="251012"/>
            <a:ext cx="270734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Estimate = 0.0077157  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z value = 4.307 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p-value = 1.65e-05</a:t>
            </a:r>
          </a:p>
        </p:txBody>
      </p:sp>
    </p:spTree>
    <p:extLst>
      <p:ext uri="{BB962C8B-B14F-4D97-AF65-F5344CB8AC3E}">
        <p14:creationId xmlns:p14="http://schemas.microsoft.com/office/powerpoint/2010/main" val="32471394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ox and whisker chart&#10;&#10;Description automatically generated">
            <a:extLst>
              <a:ext uri="{FF2B5EF4-FFF2-40B4-BE49-F238E27FC236}">
                <a16:creationId xmlns:a16="http://schemas.microsoft.com/office/drawing/2014/main" id="{D09A3EFC-8525-404E-8A76-6D89A8E8BA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9041" y="331206"/>
            <a:ext cx="9953918" cy="652679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576736C-5EFD-584C-B617-20833BC1B489}"/>
              </a:ext>
            </a:extLst>
          </p:cNvPr>
          <p:cNvSpPr txBox="1"/>
          <p:nvPr/>
        </p:nvSpPr>
        <p:spPr>
          <a:xfrm>
            <a:off x="2973320" y="1292520"/>
            <a:ext cx="3834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D619C8-587C-2C48-866D-AF45CDBAD475}"/>
              </a:ext>
            </a:extLst>
          </p:cNvPr>
          <p:cNvSpPr txBox="1"/>
          <p:nvPr/>
        </p:nvSpPr>
        <p:spPr>
          <a:xfrm>
            <a:off x="5136691" y="115923"/>
            <a:ext cx="3834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BE8C65-8A50-3843-AD8E-DC10F1977959}"/>
              </a:ext>
            </a:extLst>
          </p:cNvPr>
          <p:cNvSpPr txBox="1"/>
          <p:nvPr/>
        </p:nvSpPr>
        <p:spPr>
          <a:xfrm>
            <a:off x="9489865" y="1364239"/>
            <a:ext cx="3834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C44423-BD13-CF43-8189-435B18FE416D}"/>
              </a:ext>
            </a:extLst>
          </p:cNvPr>
          <p:cNvSpPr txBox="1"/>
          <p:nvPr/>
        </p:nvSpPr>
        <p:spPr>
          <a:xfrm>
            <a:off x="7335689" y="579845"/>
            <a:ext cx="3834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9021764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Chart, box and whisker chart&#10;&#10;Description automatically generated">
            <a:extLst>
              <a:ext uri="{FF2B5EF4-FFF2-40B4-BE49-F238E27FC236}">
                <a16:creationId xmlns:a16="http://schemas.microsoft.com/office/drawing/2014/main" id="{910A4844-F7E7-B045-AF7A-2040309A1AA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765"/>
          <a:stretch/>
        </p:blipFill>
        <p:spPr>
          <a:xfrm>
            <a:off x="-3784" y="-97330"/>
            <a:ext cx="121942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4050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hart, box and whisker chart&#10;&#10;Description automatically generated">
            <a:extLst>
              <a:ext uri="{FF2B5EF4-FFF2-40B4-BE49-F238E27FC236}">
                <a16:creationId xmlns:a16="http://schemas.microsoft.com/office/drawing/2014/main" id="{E505CE00-0AC4-0041-B036-187D09E946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7706" y="69275"/>
            <a:ext cx="10356588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B1AB8FE-7F9D-4244-8C74-43BDED878709}"/>
              </a:ext>
            </a:extLst>
          </p:cNvPr>
          <p:cNvSpPr/>
          <p:nvPr/>
        </p:nvSpPr>
        <p:spPr>
          <a:xfrm>
            <a:off x="748145" y="-1"/>
            <a:ext cx="568037" cy="69272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96507DA-AFC6-A742-919C-BD409081D967}"/>
              </a:ext>
            </a:extLst>
          </p:cNvPr>
          <p:cNvSpPr/>
          <p:nvPr/>
        </p:nvSpPr>
        <p:spPr>
          <a:xfrm>
            <a:off x="6011219" y="69275"/>
            <a:ext cx="568037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AFDE683-B279-B14C-9D58-5E290F3F5A4C}"/>
              </a:ext>
            </a:extLst>
          </p:cNvPr>
          <p:cNvSpPr txBox="1"/>
          <p:nvPr/>
        </p:nvSpPr>
        <p:spPr>
          <a:xfrm rot="16200000">
            <a:off x="-2375213" y="3267440"/>
            <a:ext cx="685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Log Density Difference (individuals/m</a:t>
            </a:r>
            <a:r>
              <a:rPr lang="en-US" sz="2400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FE2E120-9DCC-5E4E-A32B-6D70A5F08189}"/>
              </a:ext>
            </a:extLst>
          </p:cNvPr>
          <p:cNvSpPr txBox="1"/>
          <p:nvPr/>
        </p:nvSpPr>
        <p:spPr>
          <a:xfrm>
            <a:off x="2659470" y="278149"/>
            <a:ext cx="383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378AD44-A2D9-A84E-8B60-DF6BB44D0562}"/>
              </a:ext>
            </a:extLst>
          </p:cNvPr>
          <p:cNvSpPr txBox="1"/>
          <p:nvPr/>
        </p:nvSpPr>
        <p:spPr>
          <a:xfrm>
            <a:off x="4686870" y="-116928"/>
            <a:ext cx="383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AC8618C-D107-E64C-8328-C3BA5FDF3713}"/>
              </a:ext>
            </a:extLst>
          </p:cNvPr>
          <p:cNvSpPr txBox="1"/>
          <p:nvPr/>
        </p:nvSpPr>
        <p:spPr>
          <a:xfrm>
            <a:off x="7247529" y="3894187"/>
            <a:ext cx="383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3E955F6-3F9F-4245-8CC6-9E279724FEE6}"/>
              </a:ext>
            </a:extLst>
          </p:cNvPr>
          <p:cNvSpPr txBox="1"/>
          <p:nvPr/>
        </p:nvSpPr>
        <p:spPr>
          <a:xfrm>
            <a:off x="8338159" y="3694132"/>
            <a:ext cx="383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54464EC-A3B2-0040-BAAC-E64342663546}"/>
              </a:ext>
            </a:extLst>
          </p:cNvPr>
          <p:cNvSpPr txBox="1"/>
          <p:nvPr/>
        </p:nvSpPr>
        <p:spPr>
          <a:xfrm>
            <a:off x="9383528" y="3527042"/>
            <a:ext cx="383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258EE97-104E-6544-BF46-623C57A0FCE5}"/>
              </a:ext>
            </a:extLst>
          </p:cNvPr>
          <p:cNvSpPr txBox="1"/>
          <p:nvPr/>
        </p:nvSpPr>
        <p:spPr>
          <a:xfrm>
            <a:off x="10428897" y="3294022"/>
            <a:ext cx="383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904C8F8-518E-5A40-8728-440CD66CE806}"/>
              </a:ext>
            </a:extLst>
          </p:cNvPr>
          <p:cNvSpPr txBox="1"/>
          <p:nvPr/>
        </p:nvSpPr>
        <p:spPr>
          <a:xfrm>
            <a:off x="9883232" y="83127"/>
            <a:ext cx="18582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Estimate = 0.006355  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z value = 3.801 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p-value = 0.000144</a:t>
            </a:r>
          </a:p>
        </p:txBody>
      </p:sp>
    </p:spTree>
    <p:extLst>
      <p:ext uri="{BB962C8B-B14F-4D97-AF65-F5344CB8AC3E}">
        <p14:creationId xmlns:p14="http://schemas.microsoft.com/office/powerpoint/2010/main" val="27798185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ox and whisker chart&#10;&#10;Description automatically generated">
            <a:extLst>
              <a:ext uri="{FF2B5EF4-FFF2-40B4-BE49-F238E27FC236}">
                <a16:creationId xmlns:a16="http://schemas.microsoft.com/office/drawing/2014/main" id="{3458707F-CC86-D745-AB52-6906CD0F33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069" y="55420"/>
            <a:ext cx="11455851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ACE7A80-79A3-7547-AF54-E580C0234C8A}"/>
              </a:ext>
            </a:extLst>
          </p:cNvPr>
          <p:cNvSpPr/>
          <p:nvPr/>
        </p:nvSpPr>
        <p:spPr>
          <a:xfrm>
            <a:off x="5670842" y="69275"/>
            <a:ext cx="568037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D7CE0D1-0705-D34D-B6B1-8F51B4773EA8}"/>
              </a:ext>
            </a:extLst>
          </p:cNvPr>
          <p:cNvSpPr/>
          <p:nvPr/>
        </p:nvSpPr>
        <p:spPr>
          <a:xfrm>
            <a:off x="-10986" y="0"/>
            <a:ext cx="568037" cy="69134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54FCDFE-04AD-104D-B2F5-6F52168210C2}"/>
              </a:ext>
            </a:extLst>
          </p:cNvPr>
          <p:cNvSpPr txBox="1"/>
          <p:nvPr/>
        </p:nvSpPr>
        <p:spPr>
          <a:xfrm>
            <a:off x="10376053" y="87502"/>
            <a:ext cx="18582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Estimate = 0.006355  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z value = 3.801 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p-value = 0.000144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F6B4E2B-46B4-8E4C-BCD8-58B35E0C003B}"/>
              </a:ext>
            </a:extLst>
          </p:cNvPr>
          <p:cNvSpPr txBox="1"/>
          <p:nvPr/>
        </p:nvSpPr>
        <p:spPr>
          <a:xfrm>
            <a:off x="2054200" y="292004"/>
            <a:ext cx="383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B7312F-810F-C645-A8A6-F5AFD008A7FB}"/>
              </a:ext>
            </a:extLst>
          </p:cNvPr>
          <p:cNvSpPr txBox="1"/>
          <p:nvPr/>
        </p:nvSpPr>
        <p:spPr>
          <a:xfrm>
            <a:off x="4358684" y="-116928"/>
            <a:ext cx="383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977B7E-E745-1F47-8ABE-D4B8063B9C77}"/>
              </a:ext>
            </a:extLst>
          </p:cNvPr>
          <p:cNvSpPr txBox="1"/>
          <p:nvPr/>
        </p:nvSpPr>
        <p:spPr>
          <a:xfrm>
            <a:off x="7127167" y="3921897"/>
            <a:ext cx="383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9AEC457-3F45-3245-9552-FF8A04214CE7}"/>
              </a:ext>
            </a:extLst>
          </p:cNvPr>
          <p:cNvSpPr txBox="1"/>
          <p:nvPr/>
        </p:nvSpPr>
        <p:spPr>
          <a:xfrm>
            <a:off x="8328637" y="3694132"/>
            <a:ext cx="383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6854356-31B3-FB43-873B-3BBF1DA7E889}"/>
              </a:ext>
            </a:extLst>
          </p:cNvPr>
          <p:cNvSpPr txBox="1"/>
          <p:nvPr/>
        </p:nvSpPr>
        <p:spPr>
          <a:xfrm>
            <a:off x="9526407" y="3513187"/>
            <a:ext cx="383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D095ADD-4825-694B-8E52-9B8D86FC019E}"/>
              </a:ext>
            </a:extLst>
          </p:cNvPr>
          <p:cNvSpPr txBox="1"/>
          <p:nvPr/>
        </p:nvSpPr>
        <p:spPr>
          <a:xfrm>
            <a:off x="10724178" y="3307877"/>
            <a:ext cx="383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3A6FE50-6635-714F-A2A7-21034CA8697E}"/>
              </a:ext>
            </a:extLst>
          </p:cNvPr>
          <p:cNvSpPr txBox="1"/>
          <p:nvPr/>
        </p:nvSpPr>
        <p:spPr>
          <a:xfrm>
            <a:off x="423489" y="0"/>
            <a:ext cx="4554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381806A-55BA-7545-B359-39A4F0DE4196}"/>
              </a:ext>
            </a:extLst>
          </p:cNvPr>
          <p:cNvSpPr txBox="1"/>
          <p:nvPr/>
        </p:nvSpPr>
        <p:spPr>
          <a:xfrm>
            <a:off x="6143419" y="0"/>
            <a:ext cx="5680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69F8C23-61A7-6B48-8AA8-B69E571AED80}"/>
              </a:ext>
            </a:extLst>
          </p:cNvPr>
          <p:cNvSpPr txBox="1"/>
          <p:nvPr/>
        </p:nvSpPr>
        <p:spPr>
          <a:xfrm>
            <a:off x="417009" y="3107822"/>
            <a:ext cx="4619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70E0F50-4A6D-1144-8FDA-009A185B92CF}"/>
              </a:ext>
            </a:extLst>
          </p:cNvPr>
          <p:cNvSpPr txBox="1"/>
          <p:nvPr/>
        </p:nvSpPr>
        <p:spPr>
          <a:xfrm>
            <a:off x="6157851" y="3098165"/>
            <a:ext cx="5680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9BD1D4-65DD-EB4C-8795-776E7695ED12}"/>
              </a:ext>
            </a:extLst>
          </p:cNvPr>
          <p:cNvSpPr txBox="1"/>
          <p:nvPr/>
        </p:nvSpPr>
        <p:spPr>
          <a:xfrm rot="16200000">
            <a:off x="-3198167" y="3267443"/>
            <a:ext cx="6858000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Log Density Difference (individuals/m</a:t>
            </a:r>
            <a:r>
              <a:rPr lang="en-US" sz="2400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6902871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diagram, box and whisker chart&#10;&#10;Description automatically generated">
            <a:extLst>
              <a:ext uri="{FF2B5EF4-FFF2-40B4-BE49-F238E27FC236}">
                <a16:creationId xmlns:a16="http://schemas.microsoft.com/office/drawing/2014/main" id="{E1E5DE2A-8C99-B24C-BA53-2A7AEB3946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577" y="191070"/>
            <a:ext cx="10433668" cy="671457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B363A7D-314A-0347-963E-23912F8E8920}"/>
              </a:ext>
            </a:extLst>
          </p:cNvPr>
          <p:cNvSpPr/>
          <p:nvPr/>
        </p:nvSpPr>
        <p:spPr>
          <a:xfrm>
            <a:off x="5257630" y="76578"/>
            <a:ext cx="568037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307C8F8-02F3-1740-943A-6E6752899EE2}"/>
              </a:ext>
            </a:extLst>
          </p:cNvPr>
          <p:cNvSpPr/>
          <p:nvPr/>
        </p:nvSpPr>
        <p:spPr>
          <a:xfrm>
            <a:off x="0" y="101432"/>
            <a:ext cx="568037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E4E3458-8261-DA41-B337-98D0821EC932}"/>
              </a:ext>
            </a:extLst>
          </p:cNvPr>
          <p:cNvSpPr txBox="1"/>
          <p:nvPr/>
        </p:nvSpPr>
        <p:spPr>
          <a:xfrm rot="16200000">
            <a:off x="-3158429" y="3317525"/>
            <a:ext cx="685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Log Density Difference (individuals/m</a:t>
            </a:r>
            <a:r>
              <a:rPr lang="en-US" sz="2400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ECAC2B3-2EA2-0F45-9662-5B57738F8D5B}"/>
              </a:ext>
            </a:extLst>
          </p:cNvPr>
          <p:cNvSpPr txBox="1"/>
          <p:nvPr/>
        </p:nvSpPr>
        <p:spPr>
          <a:xfrm>
            <a:off x="1855501" y="101432"/>
            <a:ext cx="383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5BFF39-AD3B-E347-B39B-59AF2FC3C167}"/>
              </a:ext>
            </a:extLst>
          </p:cNvPr>
          <p:cNvSpPr txBox="1"/>
          <p:nvPr/>
        </p:nvSpPr>
        <p:spPr>
          <a:xfrm>
            <a:off x="3906940" y="5652"/>
            <a:ext cx="383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D1E711D-625B-6D49-BC6A-B7C9E02DE0BB}"/>
              </a:ext>
            </a:extLst>
          </p:cNvPr>
          <p:cNvSpPr txBox="1"/>
          <p:nvPr/>
        </p:nvSpPr>
        <p:spPr>
          <a:xfrm>
            <a:off x="10368981" y="205707"/>
            <a:ext cx="18582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Estimate = 0.015630  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z value = 4.570 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p-value = 4.9e-06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8569445-502C-8F4D-879A-D7C5ED8FFE76}"/>
              </a:ext>
            </a:extLst>
          </p:cNvPr>
          <p:cNvSpPr txBox="1"/>
          <p:nvPr/>
        </p:nvSpPr>
        <p:spPr>
          <a:xfrm>
            <a:off x="5257630" y="3719871"/>
            <a:ext cx="18582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Estimate = 0.009786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z value = 6.254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p-value = &lt; 2e-16</a:t>
            </a:r>
          </a:p>
        </p:txBody>
      </p:sp>
    </p:spTree>
    <p:extLst>
      <p:ext uri="{BB962C8B-B14F-4D97-AF65-F5344CB8AC3E}">
        <p14:creationId xmlns:p14="http://schemas.microsoft.com/office/powerpoint/2010/main" val="2917052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, box and whisker chart&#10;&#10;Description automatically generated">
            <a:extLst>
              <a:ext uri="{FF2B5EF4-FFF2-40B4-BE49-F238E27FC236}">
                <a16:creationId xmlns:a16="http://schemas.microsoft.com/office/drawing/2014/main" id="{09C6BF8B-03E1-1640-8F9E-4CEAF98C5F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793" y="335285"/>
            <a:ext cx="10410855" cy="623241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8CF1B63-9CDE-9A46-A384-1FBFFB776E64}"/>
              </a:ext>
            </a:extLst>
          </p:cNvPr>
          <p:cNvSpPr txBox="1"/>
          <p:nvPr/>
        </p:nvSpPr>
        <p:spPr>
          <a:xfrm rot="16200000">
            <a:off x="-3032267" y="3053017"/>
            <a:ext cx="6567702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Log Density Difference (individuals/m</a:t>
            </a:r>
            <a:r>
              <a:rPr lang="en-US" sz="2400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2E24F9-9911-8D44-9CA4-795434BF13E3}"/>
              </a:ext>
            </a:extLst>
          </p:cNvPr>
          <p:cNvSpPr txBox="1"/>
          <p:nvPr/>
        </p:nvSpPr>
        <p:spPr>
          <a:xfrm>
            <a:off x="10397579" y="135230"/>
            <a:ext cx="18582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Estimate = 0.015630  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z value = 4.570 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p-value = 4.9e-06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3EFD8AD-F398-5E48-B41C-7252476CF5D2}"/>
              </a:ext>
            </a:extLst>
          </p:cNvPr>
          <p:cNvSpPr txBox="1"/>
          <p:nvPr/>
        </p:nvSpPr>
        <p:spPr>
          <a:xfrm>
            <a:off x="1841646" y="226120"/>
            <a:ext cx="383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B6C4DE-7BDE-F148-857F-14C6E8D6C88C}"/>
              </a:ext>
            </a:extLst>
          </p:cNvPr>
          <p:cNvSpPr txBox="1"/>
          <p:nvPr/>
        </p:nvSpPr>
        <p:spPr>
          <a:xfrm>
            <a:off x="3934297" y="122581"/>
            <a:ext cx="383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B02079-AB84-FA48-99E3-E94D16273FD6}"/>
              </a:ext>
            </a:extLst>
          </p:cNvPr>
          <p:cNvSpPr/>
          <p:nvPr/>
        </p:nvSpPr>
        <p:spPr>
          <a:xfrm>
            <a:off x="5243775" y="76578"/>
            <a:ext cx="568037" cy="67814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C3BC77-7ABC-814C-AE7F-34CCCF831166}"/>
              </a:ext>
            </a:extLst>
          </p:cNvPr>
          <p:cNvSpPr txBox="1"/>
          <p:nvPr/>
        </p:nvSpPr>
        <p:spPr>
          <a:xfrm>
            <a:off x="5166877" y="3470482"/>
            <a:ext cx="18582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Estimate = 0.009786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z value = 6.254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p-value = &lt; 2e-16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8A8D94-E9BA-B645-9027-E4BCE846B17E}"/>
              </a:ext>
            </a:extLst>
          </p:cNvPr>
          <p:cNvSpPr txBox="1"/>
          <p:nvPr/>
        </p:nvSpPr>
        <p:spPr>
          <a:xfrm>
            <a:off x="417725" y="-32413"/>
            <a:ext cx="4554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8B9EFBC-5D49-A84D-BBDA-7B11CADFD815}"/>
              </a:ext>
            </a:extLst>
          </p:cNvPr>
          <p:cNvSpPr txBox="1"/>
          <p:nvPr/>
        </p:nvSpPr>
        <p:spPr>
          <a:xfrm>
            <a:off x="5654919" y="-32413"/>
            <a:ext cx="5680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9D416CB-A061-4945-9820-3D97799A6D5E}"/>
              </a:ext>
            </a:extLst>
          </p:cNvPr>
          <p:cNvSpPr txBox="1"/>
          <p:nvPr/>
        </p:nvSpPr>
        <p:spPr>
          <a:xfrm>
            <a:off x="411245" y="3075409"/>
            <a:ext cx="4619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C.</a:t>
            </a:r>
          </a:p>
        </p:txBody>
      </p:sp>
    </p:spTree>
    <p:extLst>
      <p:ext uri="{BB962C8B-B14F-4D97-AF65-F5344CB8AC3E}">
        <p14:creationId xmlns:p14="http://schemas.microsoft.com/office/powerpoint/2010/main" val="6203207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508F57D-32F0-FF4B-AA81-B46365D15B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078" y="3077756"/>
            <a:ext cx="10794241" cy="3973679"/>
          </a:xfrm>
          <a:prstGeom prst="rect">
            <a:avLst/>
          </a:prstGeom>
        </p:spPr>
      </p:pic>
      <p:pic>
        <p:nvPicPr>
          <p:cNvPr id="11" name="Picture 10" descr="Chart, box and whisker chart&#10;&#10;Description automatically generated">
            <a:extLst>
              <a:ext uri="{FF2B5EF4-FFF2-40B4-BE49-F238E27FC236}">
                <a16:creationId xmlns:a16="http://schemas.microsoft.com/office/drawing/2014/main" id="{79DAB5D3-7BFE-C946-88B1-C0334B56DD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1968" y="145264"/>
            <a:ext cx="5120352" cy="2814908"/>
          </a:xfrm>
          <a:prstGeom prst="rect">
            <a:avLst/>
          </a:prstGeom>
        </p:spPr>
      </p:pic>
      <p:pic>
        <p:nvPicPr>
          <p:cNvPr id="15" name="Picture 14" descr="Chart, box and whisker chart&#10;&#10;Description automatically generated">
            <a:extLst>
              <a:ext uri="{FF2B5EF4-FFF2-40B4-BE49-F238E27FC236}">
                <a16:creationId xmlns:a16="http://schemas.microsoft.com/office/drawing/2014/main" id="{3FB375B0-C86B-834B-98C5-0E2A7F92F6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4827" y="145264"/>
            <a:ext cx="5120350" cy="281490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CD08092-7B36-3E4D-84AF-8C5D3AE2C675}"/>
              </a:ext>
            </a:extLst>
          </p:cNvPr>
          <p:cNvSpPr/>
          <p:nvPr/>
        </p:nvSpPr>
        <p:spPr>
          <a:xfrm>
            <a:off x="583880" y="-1"/>
            <a:ext cx="568037" cy="705143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23BA4DC-C58D-F943-858C-1B172F69163E}"/>
              </a:ext>
            </a:extLst>
          </p:cNvPr>
          <p:cNvSpPr/>
          <p:nvPr/>
        </p:nvSpPr>
        <p:spPr>
          <a:xfrm>
            <a:off x="6122105" y="22432"/>
            <a:ext cx="568037" cy="27739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A5DA35-D01A-CD4E-9FFF-A9119B764529}"/>
              </a:ext>
            </a:extLst>
          </p:cNvPr>
          <p:cNvSpPr txBox="1"/>
          <p:nvPr/>
        </p:nvSpPr>
        <p:spPr>
          <a:xfrm rot="16200000">
            <a:off x="-2597515" y="3420554"/>
            <a:ext cx="685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Log Density Difference (individuals/m</a:t>
            </a:r>
            <a:r>
              <a:rPr lang="en-US" sz="2400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75CA3B-4642-CF4E-80D6-F5B0DA48FA9F}"/>
              </a:ext>
            </a:extLst>
          </p:cNvPr>
          <p:cNvSpPr txBox="1"/>
          <p:nvPr/>
        </p:nvSpPr>
        <p:spPr>
          <a:xfrm>
            <a:off x="1650785" y="180164"/>
            <a:ext cx="383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E91FF72-0B5C-704E-8FD0-B2D4427879B6}"/>
              </a:ext>
            </a:extLst>
          </p:cNvPr>
          <p:cNvSpPr txBox="1"/>
          <p:nvPr/>
        </p:nvSpPr>
        <p:spPr>
          <a:xfrm>
            <a:off x="2410461" y="104748"/>
            <a:ext cx="383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028145F-8B73-F64B-B5A5-0E546B949510}"/>
              </a:ext>
            </a:extLst>
          </p:cNvPr>
          <p:cNvSpPr txBox="1"/>
          <p:nvPr/>
        </p:nvSpPr>
        <p:spPr>
          <a:xfrm>
            <a:off x="3170137" y="50041"/>
            <a:ext cx="383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983994B-50A9-B843-BE53-10FD8E03BF2E}"/>
              </a:ext>
            </a:extLst>
          </p:cNvPr>
          <p:cNvSpPr txBox="1"/>
          <p:nvPr/>
        </p:nvSpPr>
        <p:spPr>
          <a:xfrm>
            <a:off x="3909080" y="-87926"/>
            <a:ext cx="383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5C706AF-6A6D-D348-98F1-A9B1F3F2D9C4}"/>
              </a:ext>
            </a:extLst>
          </p:cNvPr>
          <p:cNvSpPr txBox="1"/>
          <p:nvPr/>
        </p:nvSpPr>
        <p:spPr>
          <a:xfrm>
            <a:off x="4653444" y="78994"/>
            <a:ext cx="383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42F71A8-D7AD-FF47-B258-0F1339C79EAD}"/>
              </a:ext>
            </a:extLst>
          </p:cNvPr>
          <p:cNvSpPr txBox="1"/>
          <p:nvPr/>
        </p:nvSpPr>
        <p:spPr>
          <a:xfrm>
            <a:off x="5407699" y="116312"/>
            <a:ext cx="383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5E57317-9FC8-EB47-BFD1-436460067B0C}"/>
              </a:ext>
            </a:extLst>
          </p:cNvPr>
          <p:cNvSpPr txBox="1"/>
          <p:nvPr/>
        </p:nvSpPr>
        <p:spPr>
          <a:xfrm>
            <a:off x="7341626" y="403688"/>
            <a:ext cx="383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92D099F-EEC4-BC4A-B269-40B8CF015E48}"/>
              </a:ext>
            </a:extLst>
          </p:cNvPr>
          <p:cNvSpPr txBox="1"/>
          <p:nvPr/>
        </p:nvSpPr>
        <p:spPr>
          <a:xfrm>
            <a:off x="8457163" y="-78498"/>
            <a:ext cx="383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DA6F53B-C445-A847-AB2C-E76EB4A0E8BE}"/>
              </a:ext>
            </a:extLst>
          </p:cNvPr>
          <p:cNvSpPr txBox="1"/>
          <p:nvPr/>
        </p:nvSpPr>
        <p:spPr>
          <a:xfrm>
            <a:off x="9577461" y="125739"/>
            <a:ext cx="383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F1736A9-3BB5-4C4D-BFE4-C1FE27B38DB7}"/>
              </a:ext>
            </a:extLst>
          </p:cNvPr>
          <p:cNvSpPr txBox="1"/>
          <p:nvPr/>
        </p:nvSpPr>
        <p:spPr>
          <a:xfrm>
            <a:off x="10668965" y="426055"/>
            <a:ext cx="383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p:txBody>
      </p:sp>
      <p:sp>
        <p:nvSpPr>
          <p:cNvPr id="34" name="Left Bracket 33">
            <a:extLst>
              <a:ext uri="{FF2B5EF4-FFF2-40B4-BE49-F238E27FC236}">
                <a16:creationId xmlns:a16="http://schemas.microsoft.com/office/drawing/2014/main" id="{ED9F0A1F-A023-7946-9D48-44C5F9A64051}"/>
              </a:ext>
            </a:extLst>
          </p:cNvPr>
          <p:cNvSpPr/>
          <p:nvPr/>
        </p:nvSpPr>
        <p:spPr>
          <a:xfrm rot="5400000">
            <a:off x="2576293" y="3013795"/>
            <a:ext cx="225106" cy="1829399"/>
          </a:xfrm>
          <a:prstGeom prst="leftBracket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Left Bracket 34">
            <a:extLst>
              <a:ext uri="{FF2B5EF4-FFF2-40B4-BE49-F238E27FC236}">
                <a16:creationId xmlns:a16="http://schemas.microsoft.com/office/drawing/2014/main" id="{32D60E04-353E-1C4F-A10E-D5A6DDF0B9EF}"/>
              </a:ext>
            </a:extLst>
          </p:cNvPr>
          <p:cNvSpPr/>
          <p:nvPr/>
        </p:nvSpPr>
        <p:spPr>
          <a:xfrm rot="5400000">
            <a:off x="4763904" y="2355027"/>
            <a:ext cx="225106" cy="1829399"/>
          </a:xfrm>
          <a:prstGeom prst="leftBracket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Left Bracket 35">
            <a:extLst>
              <a:ext uri="{FF2B5EF4-FFF2-40B4-BE49-F238E27FC236}">
                <a16:creationId xmlns:a16="http://schemas.microsoft.com/office/drawing/2014/main" id="{A81792D8-5CDD-0D48-919B-3B22D9773487}"/>
              </a:ext>
            </a:extLst>
          </p:cNvPr>
          <p:cNvSpPr/>
          <p:nvPr/>
        </p:nvSpPr>
        <p:spPr>
          <a:xfrm rot="5400000">
            <a:off x="6857324" y="2608893"/>
            <a:ext cx="225106" cy="1829399"/>
          </a:xfrm>
          <a:prstGeom prst="leftBracket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Left Bracket 36">
            <a:extLst>
              <a:ext uri="{FF2B5EF4-FFF2-40B4-BE49-F238E27FC236}">
                <a16:creationId xmlns:a16="http://schemas.microsoft.com/office/drawing/2014/main" id="{6E13D556-A172-494E-A2C2-69C069534E04}"/>
              </a:ext>
            </a:extLst>
          </p:cNvPr>
          <p:cNvSpPr/>
          <p:nvPr/>
        </p:nvSpPr>
        <p:spPr>
          <a:xfrm rot="5400000">
            <a:off x="9082997" y="3051503"/>
            <a:ext cx="225106" cy="1829399"/>
          </a:xfrm>
          <a:prstGeom prst="leftBracket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3CF5312-7AE3-2342-90CA-1ADF517BF7A9}"/>
              </a:ext>
            </a:extLst>
          </p:cNvPr>
          <p:cNvSpPr txBox="1"/>
          <p:nvPr/>
        </p:nvSpPr>
        <p:spPr>
          <a:xfrm>
            <a:off x="2526990" y="3451850"/>
            <a:ext cx="383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9BB22B0-12C1-7D40-8032-6EDA2A2A2CD0}"/>
              </a:ext>
            </a:extLst>
          </p:cNvPr>
          <p:cNvSpPr txBox="1"/>
          <p:nvPr/>
        </p:nvSpPr>
        <p:spPr>
          <a:xfrm>
            <a:off x="4719898" y="2796395"/>
            <a:ext cx="383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7FBB416-995D-4D42-8CAB-CBB4BCD0CE4E}"/>
              </a:ext>
            </a:extLst>
          </p:cNvPr>
          <p:cNvSpPr txBox="1"/>
          <p:nvPr/>
        </p:nvSpPr>
        <p:spPr>
          <a:xfrm>
            <a:off x="6790170" y="3050387"/>
            <a:ext cx="383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40D4011-5044-3D4E-9306-4637EAF422DD}"/>
              </a:ext>
            </a:extLst>
          </p:cNvPr>
          <p:cNvSpPr txBox="1"/>
          <p:nvPr/>
        </p:nvSpPr>
        <p:spPr>
          <a:xfrm>
            <a:off x="9021406" y="3491378"/>
            <a:ext cx="383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26492126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60833-107F-6E43-B3BA-3EA39EB1A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SVC vs. Roving Surveys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353CD4-4EB8-9246-865F-A31038B119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501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hart, box and whisker chart&#10;&#10;Description automatically generated">
            <a:extLst>
              <a:ext uri="{FF2B5EF4-FFF2-40B4-BE49-F238E27FC236}">
                <a16:creationId xmlns:a16="http://schemas.microsoft.com/office/drawing/2014/main" id="{83B3F983-4D20-3F4A-A233-3F510FAD2C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154" y="2671763"/>
            <a:ext cx="11241692" cy="4186237"/>
          </a:xfrm>
          <a:prstGeom prst="rect">
            <a:avLst/>
          </a:prstGeom>
        </p:spPr>
      </p:pic>
      <p:pic>
        <p:nvPicPr>
          <p:cNvPr id="15" name="Picture 14" descr="Chart, box and whisker chart&#10;&#10;Description automatically generated">
            <a:extLst>
              <a:ext uri="{FF2B5EF4-FFF2-40B4-BE49-F238E27FC236}">
                <a16:creationId xmlns:a16="http://schemas.microsoft.com/office/drawing/2014/main" id="{37204E99-40E9-B641-8ACB-0C5805B6F0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9925" y="142878"/>
            <a:ext cx="5080335" cy="2910226"/>
          </a:xfrm>
          <a:prstGeom prst="rect">
            <a:avLst/>
          </a:prstGeom>
        </p:spPr>
      </p:pic>
      <p:pic>
        <p:nvPicPr>
          <p:cNvPr id="17" name="Picture 16" descr="Chart, box and whisker chart&#10;&#10;Description automatically generated">
            <a:extLst>
              <a:ext uri="{FF2B5EF4-FFF2-40B4-BE49-F238E27FC236}">
                <a16:creationId xmlns:a16="http://schemas.microsoft.com/office/drawing/2014/main" id="{3AABB0CC-125D-D141-97D5-B11C91618C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426" y="142878"/>
            <a:ext cx="5080335" cy="2910226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F87ED25E-4F04-F248-A6C5-7540C24306C5}"/>
              </a:ext>
            </a:extLst>
          </p:cNvPr>
          <p:cNvSpPr/>
          <p:nvPr/>
        </p:nvSpPr>
        <p:spPr>
          <a:xfrm>
            <a:off x="5869761" y="78994"/>
            <a:ext cx="311644" cy="27739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E2253EE-896F-0D45-84AA-9B3C864B6F89}"/>
              </a:ext>
            </a:extLst>
          </p:cNvPr>
          <p:cNvSpPr txBox="1"/>
          <p:nvPr/>
        </p:nvSpPr>
        <p:spPr>
          <a:xfrm>
            <a:off x="1396451" y="131275"/>
            <a:ext cx="383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A70DBAE-43FC-B749-BA0E-7B6132B841A5}"/>
              </a:ext>
            </a:extLst>
          </p:cNvPr>
          <p:cNvSpPr txBox="1"/>
          <p:nvPr/>
        </p:nvSpPr>
        <p:spPr>
          <a:xfrm>
            <a:off x="2168290" y="47951"/>
            <a:ext cx="383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D60BE4C-5FD0-2843-9867-AE92054DDD06}"/>
              </a:ext>
            </a:extLst>
          </p:cNvPr>
          <p:cNvSpPr txBox="1"/>
          <p:nvPr/>
        </p:nvSpPr>
        <p:spPr>
          <a:xfrm>
            <a:off x="2940378" y="71966"/>
            <a:ext cx="383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7F3C42C-0064-7B4D-B14F-8EB836019FB4}"/>
              </a:ext>
            </a:extLst>
          </p:cNvPr>
          <p:cNvSpPr txBox="1"/>
          <p:nvPr/>
        </p:nvSpPr>
        <p:spPr>
          <a:xfrm>
            <a:off x="3694633" y="-61344"/>
            <a:ext cx="383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DBF6FD1-326D-D648-A1E3-8268D7369530}"/>
              </a:ext>
            </a:extLst>
          </p:cNvPr>
          <p:cNvSpPr txBox="1"/>
          <p:nvPr/>
        </p:nvSpPr>
        <p:spPr>
          <a:xfrm>
            <a:off x="4453821" y="90689"/>
            <a:ext cx="383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7CEE679-629B-C24E-9F77-3B28950F6248}"/>
              </a:ext>
            </a:extLst>
          </p:cNvPr>
          <p:cNvSpPr txBox="1"/>
          <p:nvPr/>
        </p:nvSpPr>
        <p:spPr>
          <a:xfrm>
            <a:off x="5241826" y="146456"/>
            <a:ext cx="383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EE3F881-F332-4841-8300-67493F922945}"/>
              </a:ext>
            </a:extLst>
          </p:cNvPr>
          <p:cNvSpPr txBox="1"/>
          <p:nvPr/>
        </p:nvSpPr>
        <p:spPr>
          <a:xfrm>
            <a:off x="6815911" y="461456"/>
            <a:ext cx="383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5B3F90B-15CB-5240-A3EE-183B509BC23D}"/>
              </a:ext>
            </a:extLst>
          </p:cNvPr>
          <p:cNvSpPr txBox="1"/>
          <p:nvPr/>
        </p:nvSpPr>
        <p:spPr>
          <a:xfrm>
            <a:off x="7946468" y="-61344"/>
            <a:ext cx="383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6379D1D-0105-4047-8AAB-4E06F001E100}"/>
              </a:ext>
            </a:extLst>
          </p:cNvPr>
          <p:cNvSpPr txBox="1"/>
          <p:nvPr/>
        </p:nvSpPr>
        <p:spPr>
          <a:xfrm>
            <a:off x="9084347" y="155743"/>
            <a:ext cx="383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4C6D392-BCFF-9042-802E-028053F84C8A}"/>
              </a:ext>
            </a:extLst>
          </p:cNvPr>
          <p:cNvSpPr txBox="1"/>
          <p:nvPr/>
        </p:nvSpPr>
        <p:spPr>
          <a:xfrm>
            <a:off x="10193650" y="472076"/>
            <a:ext cx="383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D1C6B78-FDF7-584B-9F3C-FAFD7C3F50CA}"/>
              </a:ext>
            </a:extLst>
          </p:cNvPr>
          <p:cNvSpPr/>
          <p:nvPr/>
        </p:nvSpPr>
        <p:spPr>
          <a:xfrm>
            <a:off x="650324" y="331330"/>
            <a:ext cx="311644" cy="27739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CF9E058-C31D-EE44-B14D-7DF53E04327B}"/>
              </a:ext>
            </a:extLst>
          </p:cNvPr>
          <p:cNvSpPr txBox="1"/>
          <p:nvPr/>
        </p:nvSpPr>
        <p:spPr>
          <a:xfrm rot="16200000">
            <a:off x="-3219808" y="3246119"/>
            <a:ext cx="6858000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Log Density Difference (individuals/m</a:t>
            </a:r>
            <a:r>
              <a:rPr lang="en-US" sz="2400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CB2D38A-8C41-BE48-833D-C56327E6FE17}"/>
              </a:ext>
            </a:extLst>
          </p:cNvPr>
          <p:cNvSpPr txBox="1"/>
          <p:nvPr/>
        </p:nvSpPr>
        <p:spPr>
          <a:xfrm>
            <a:off x="5782933" y="0"/>
            <a:ext cx="5680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B.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BA195AD-4E32-DB47-9583-C2946976CABC}"/>
              </a:ext>
            </a:extLst>
          </p:cNvPr>
          <p:cNvSpPr/>
          <p:nvPr/>
        </p:nvSpPr>
        <p:spPr>
          <a:xfrm>
            <a:off x="459373" y="2579500"/>
            <a:ext cx="311644" cy="394717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3B8D1C7-947A-BE45-8E23-88781923E428}"/>
              </a:ext>
            </a:extLst>
          </p:cNvPr>
          <p:cNvSpPr txBox="1"/>
          <p:nvPr/>
        </p:nvSpPr>
        <p:spPr>
          <a:xfrm>
            <a:off x="549737" y="15881"/>
            <a:ext cx="4554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A.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2C0A539-5B7C-6346-83BD-B3E7EE1FF0D6}"/>
              </a:ext>
            </a:extLst>
          </p:cNvPr>
          <p:cNvSpPr txBox="1"/>
          <p:nvPr/>
        </p:nvSpPr>
        <p:spPr>
          <a:xfrm>
            <a:off x="555783" y="2781127"/>
            <a:ext cx="4619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C.</a:t>
            </a:r>
          </a:p>
        </p:txBody>
      </p:sp>
    </p:spTree>
    <p:extLst>
      <p:ext uri="{BB962C8B-B14F-4D97-AF65-F5344CB8AC3E}">
        <p14:creationId xmlns:p14="http://schemas.microsoft.com/office/powerpoint/2010/main" val="20424084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timeline&#10;&#10;Description automatically generated">
            <a:extLst>
              <a:ext uri="{FF2B5EF4-FFF2-40B4-BE49-F238E27FC236}">
                <a16:creationId xmlns:a16="http://schemas.microsoft.com/office/drawing/2014/main" id="{6AC2E327-87FF-7549-9F6A-93581614F8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327" y="268038"/>
            <a:ext cx="11873345" cy="632192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80C44E4-0CA8-2C42-BE95-7F0E28F54100}"/>
              </a:ext>
            </a:extLst>
          </p:cNvPr>
          <p:cNvSpPr txBox="1"/>
          <p:nvPr/>
        </p:nvSpPr>
        <p:spPr>
          <a:xfrm>
            <a:off x="6922" y="63183"/>
            <a:ext cx="383458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9D53D25-DFA1-A545-ACBE-41DF5D66844D}"/>
              </a:ext>
            </a:extLst>
          </p:cNvPr>
          <p:cNvSpPr txBox="1"/>
          <p:nvPr/>
        </p:nvSpPr>
        <p:spPr>
          <a:xfrm>
            <a:off x="5828068" y="63183"/>
            <a:ext cx="383458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661453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&#10;&#10;Description automatically generated with low confidence">
            <a:extLst>
              <a:ext uri="{FF2B5EF4-FFF2-40B4-BE49-F238E27FC236}">
                <a16:creationId xmlns:a16="http://schemas.microsoft.com/office/drawing/2014/main" id="{3A305B5F-DB63-3445-9506-F0A8398181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478631"/>
            <a:ext cx="6138154" cy="6243638"/>
          </a:xfrm>
          <a:prstGeom prst="rect">
            <a:avLst/>
          </a:prstGeom>
        </p:spPr>
      </p:pic>
      <p:pic>
        <p:nvPicPr>
          <p:cNvPr id="3" name="Picture 2" descr="Chart, funnel chart&#10;&#10;Description automatically generated">
            <a:extLst>
              <a:ext uri="{FF2B5EF4-FFF2-40B4-BE49-F238E27FC236}">
                <a16:creationId xmlns:a16="http://schemas.microsoft.com/office/drawing/2014/main" id="{EF4D1CF8-7018-6B4C-99E5-455F862386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3846" y="478631"/>
            <a:ext cx="6138154" cy="62436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C840988-8044-5B4D-9EA7-75AEC1FF7044}"/>
              </a:ext>
            </a:extLst>
          </p:cNvPr>
          <p:cNvSpPr txBox="1"/>
          <p:nvPr/>
        </p:nvSpPr>
        <p:spPr>
          <a:xfrm>
            <a:off x="153467" y="78521"/>
            <a:ext cx="4554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D1236D-F5C4-AF4B-8659-C129C7ABD53B}"/>
              </a:ext>
            </a:extLst>
          </p:cNvPr>
          <p:cNvSpPr txBox="1"/>
          <p:nvPr/>
        </p:nvSpPr>
        <p:spPr>
          <a:xfrm>
            <a:off x="6138155" y="78521"/>
            <a:ext cx="5680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B.</a:t>
            </a:r>
          </a:p>
        </p:txBody>
      </p:sp>
    </p:spTree>
    <p:extLst>
      <p:ext uri="{BB962C8B-B14F-4D97-AF65-F5344CB8AC3E}">
        <p14:creationId xmlns:p14="http://schemas.microsoft.com/office/powerpoint/2010/main" val="32048483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ox and whisker chart&#10;&#10;Description automatically generated">
            <a:extLst>
              <a:ext uri="{FF2B5EF4-FFF2-40B4-BE49-F238E27FC236}">
                <a16:creationId xmlns:a16="http://schemas.microsoft.com/office/drawing/2014/main" id="{85A109FD-1CFB-8C43-9069-D0BD2BEB6D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50"/>
          <a:stretch/>
        </p:blipFill>
        <p:spPr>
          <a:xfrm>
            <a:off x="3020290" y="0"/>
            <a:ext cx="9171709" cy="6858000"/>
          </a:xfrm>
          <a:prstGeom prst="rect">
            <a:avLst/>
          </a:prstGeom>
        </p:spPr>
      </p:pic>
      <p:sp>
        <p:nvSpPr>
          <p:cNvPr id="4" name="Left Bracket 3">
            <a:extLst>
              <a:ext uri="{FF2B5EF4-FFF2-40B4-BE49-F238E27FC236}">
                <a16:creationId xmlns:a16="http://schemas.microsoft.com/office/drawing/2014/main" id="{336F9B40-E5EE-244E-A9F2-77276949B19F}"/>
              </a:ext>
            </a:extLst>
          </p:cNvPr>
          <p:cNvSpPr/>
          <p:nvPr/>
        </p:nvSpPr>
        <p:spPr>
          <a:xfrm>
            <a:off x="3821087" y="876300"/>
            <a:ext cx="45719" cy="526472"/>
          </a:xfrm>
          <a:prstGeom prst="leftBracket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Left Bracket 4">
            <a:extLst>
              <a:ext uri="{FF2B5EF4-FFF2-40B4-BE49-F238E27FC236}">
                <a16:creationId xmlns:a16="http://schemas.microsoft.com/office/drawing/2014/main" id="{565D39B8-5058-CC4D-8964-21398FED4DF6}"/>
              </a:ext>
            </a:extLst>
          </p:cNvPr>
          <p:cNvSpPr/>
          <p:nvPr/>
        </p:nvSpPr>
        <p:spPr>
          <a:xfrm>
            <a:off x="3690853" y="1870361"/>
            <a:ext cx="45719" cy="817419"/>
          </a:xfrm>
          <a:prstGeom prst="leftBracket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Left Bracket 5">
            <a:extLst>
              <a:ext uri="{FF2B5EF4-FFF2-40B4-BE49-F238E27FC236}">
                <a16:creationId xmlns:a16="http://schemas.microsoft.com/office/drawing/2014/main" id="{B5E94CCF-6E6E-0E42-997A-74227E47E0D3}"/>
              </a:ext>
            </a:extLst>
          </p:cNvPr>
          <p:cNvSpPr/>
          <p:nvPr/>
        </p:nvSpPr>
        <p:spPr>
          <a:xfrm>
            <a:off x="3866806" y="2860963"/>
            <a:ext cx="49875" cy="817419"/>
          </a:xfrm>
          <a:prstGeom prst="leftBracket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eft Bracket 6">
            <a:extLst>
              <a:ext uri="{FF2B5EF4-FFF2-40B4-BE49-F238E27FC236}">
                <a16:creationId xmlns:a16="http://schemas.microsoft.com/office/drawing/2014/main" id="{8DD23B11-4A82-B74B-907A-DBF9522F00FD}"/>
              </a:ext>
            </a:extLst>
          </p:cNvPr>
          <p:cNvSpPr/>
          <p:nvPr/>
        </p:nvSpPr>
        <p:spPr>
          <a:xfrm>
            <a:off x="2946861" y="4475017"/>
            <a:ext cx="73429" cy="858981"/>
          </a:xfrm>
          <a:prstGeom prst="leftBracket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CD34F2D-E033-5743-B323-8D3DA0F36FED}"/>
              </a:ext>
            </a:extLst>
          </p:cNvPr>
          <p:cNvSpPr txBox="1"/>
          <p:nvPr/>
        </p:nvSpPr>
        <p:spPr>
          <a:xfrm>
            <a:off x="2767450" y="962894"/>
            <a:ext cx="11042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Aggregation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A18EE4A-841F-6C4F-B59D-E5AAF95C9244}"/>
              </a:ext>
            </a:extLst>
          </p:cNvPr>
          <p:cNvSpPr txBox="1"/>
          <p:nvPr/>
        </p:nvSpPr>
        <p:spPr>
          <a:xfrm>
            <a:off x="2736279" y="2102916"/>
            <a:ext cx="11042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Coloration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FE0E11-939E-AC4A-8D24-2E2E554A2328}"/>
              </a:ext>
            </a:extLst>
          </p:cNvPr>
          <p:cNvSpPr txBox="1"/>
          <p:nvPr/>
        </p:nvSpPr>
        <p:spPr>
          <a:xfrm>
            <a:off x="3238505" y="3095004"/>
            <a:ext cx="11042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Shape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B13DE11-C455-9A4C-A8A9-2CF9E2FE5CA1}"/>
              </a:ext>
            </a:extLst>
          </p:cNvPr>
          <p:cNvSpPr txBox="1"/>
          <p:nvPr/>
        </p:nvSpPr>
        <p:spPr>
          <a:xfrm>
            <a:off x="1943794" y="4750618"/>
            <a:ext cx="11042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Size*Shape</a:t>
            </a:r>
          </a:p>
        </p:txBody>
      </p:sp>
      <p:sp>
        <p:nvSpPr>
          <p:cNvPr id="12" name="Left Bracket 11">
            <a:extLst>
              <a:ext uri="{FF2B5EF4-FFF2-40B4-BE49-F238E27FC236}">
                <a16:creationId xmlns:a16="http://schemas.microsoft.com/office/drawing/2014/main" id="{EF43F53F-5417-AA45-B29A-330134526473}"/>
              </a:ext>
            </a:extLst>
          </p:cNvPr>
          <p:cNvSpPr/>
          <p:nvPr/>
        </p:nvSpPr>
        <p:spPr>
          <a:xfrm>
            <a:off x="1898079" y="178136"/>
            <a:ext cx="156555" cy="5282524"/>
          </a:xfrm>
          <a:prstGeom prst="leftBracket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0282FA8-E356-324C-9EC7-69403CB4A697}"/>
              </a:ext>
            </a:extLst>
          </p:cNvPr>
          <p:cNvSpPr txBox="1"/>
          <p:nvPr/>
        </p:nvSpPr>
        <p:spPr>
          <a:xfrm>
            <a:off x="1163793" y="2427793"/>
            <a:ext cx="11042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Species Traits</a:t>
            </a:r>
          </a:p>
        </p:txBody>
      </p:sp>
      <p:sp>
        <p:nvSpPr>
          <p:cNvPr id="14" name="Left Bracket 13">
            <a:extLst>
              <a:ext uri="{FF2B5EF4-FFF2-40B4-BE49-F238E27FC236}">
                <a16:creationId xmlns:a16="http://schemas.microsoft.com/office/drawing/2014/main" id="{4FAEF80C-B7C6-614B-91A2-46499A2D18F2}"/>
              </a:ext>
            </a:extLst>
          </p:cNvPr>
          <p:cNvSpPr/>
          <p:nvPr/>
        </p:nvSpPr>
        <p:spPr>
          <a:xfrm>
            <a:off x="1907083" y="5528707"/>
            <a:ext cx="147551" cy="858981"/>
          </a:xfrm>
          <a:prstGeom prst="leftBracket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D87960B-A336-DA45-A3FA-46F595ECB9C2}"/>
              </a:ext>
            </a:extLst>
          </p:cNvPr>
          <p:cNvSpPr txBox="1"/>
          <p:nvPr/>
        </p:nvSpPr>
        <p:spPr>
          <a:xfrm>
            <a:off x="1163793" y="5696582"/>
            <a:ext cx="11042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Habitat Traits</a:t>
            </a:r>
          </a:p>
        </p:txBody>
      </p:sp>
    </p:spTree>
    <p:extLst>
      <p:ext uri="{BB962C8B-B14F-4D97-AF65-F5344CB8AC3E}">
        <p14:creationId xmlns:p14="http://schemas.microsoft.com/office/powerpoint/2010/main" val="33151686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E3F89E99-B1BC-F74A-8047-A681943713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177" y="3585754"/>
            <a:ext cx="5390605" cy="3188565"/>
          </a:xfrm>
          <a:prstGeom prst="rect">
            <a:avLst/>
          </a:prstGeom>
        </p:spPr>
      </p:pic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4956FE81-81C0-1F41-B6BB-D802D69EB7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3178" y="156754"/>
            <a:ext cx="5390605" cy="3188565"/>
          </a:xfrm>
          <a:prstGeom prst="rect">
            <a:avLst/>
          </a:prstGeom>
        </p:spPr>
      </p:pic>
      <p:pic>
        <p:nvPicPr>
          <p:cNvPr id="7" name="Picture 6" descr="Chart, bar chart&#10;&#10;Description automatically generated">
            <a:extLst>
              <a:ext uri="{FF2B5EF4-FFF2-40B4-BE49-F238E27FC236}">
                <a16:creationId xmlns:a16="http://schemas.microsoft.com/office/drawing/2014/main" id="{BC7B5EE0-A82B-7F46-BADB-BA011FEE39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48547" y="3585754"/>
            <a:ext cx="5390605" cy="3188565"/>
          </a:xfrm>
          <a:prstGeom prst="rect">
            <a:avLst/>
          </a:prstGeom>
        </p:spPr>
      </p:pic>
      <p:pic>
        <p:nvPicPr>
          <p:cNvPr id="9" name="Picture 8" descr="Chart, waterfall chart&#10;&#10;Description automatically generated">
            <a:extLst>
              <a:ext uri="{FF2B5EF4-FFF2-40B4-BE49-F238E27FC236}">
                <a16:creationId xmlns:a16="http://schemas.microsoft.com/office/drawing/2014/main" id="{F185A5D4-14D3-D244-97F9-387A2E9CFF3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48548" y="156754"/>
            <a:ext cx="5390605" cy="318856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9E17AC5-7BD8-244C-A589-5E74C06878B6}"/>
              </a:ext>
            </a:extLst>
          </p:cNvPr>
          <p:cNvSpPr txBox="1"/>
          <p:nvPr/>
        </p:nvSpPr>
        <p:spPr>
          <a:xfrm>
            <a:off x="69389" y="0"/>
            <a:ext cx="383458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E4F8E4E-AEE5-4E49-B416-E01BF2FEB035}"/>
              </a:ext>
            </a:extLst>
          </p:cNvPr>
          <p:cNvSpPr txBox="1"/>
          <p:nvPr/>
        </p:nvSpPr>
        <p:spPr>
          <a:xfrm>
            <a:off x="6096000" y="0"/>
            <a:ext cx="383458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3CBCF9-E6C6-144E-863A-06788805AF8C}"/>
              </a:ext>
            </a:extLst>
          </p:cNvPr>
          <p:cNvSpPr txBox="1"/>
          <p:nvPr/>
        </p:nvSpPr>
        <p:spPr>
          <a:xfrm>
            <a:off x="-281" y="3385699"/>
            <a:ext cx="383458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493F3DF-B214-6D48-A179-3696D5D6E103}"/>
              </a:ext>
            </a:extLst>
          </p:cNvPr>
          <p:cNvSpPr txBox="1"/>
          <p:nvPr/>
        </p:nvSpPr>
        <p:spPr>
          <a:xfrm>
            <a:off x="6096000" y="3385699"/>
            <a:ext cx="383458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F48E174-4072-6E47-B78A-A4533DB0EA97}"/>
              </a:ext>
            </a:extLst>
          </p:cNvPr>
          <p:cNvSpPr txBox="1"/>
          <p:nvPr/>
        </p:nvSpPr>
        <p:spPr>
          <a:xfrm>
            <a:off x="3983694" y="0"/>
            <a:ext cx="427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**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E284018-8AA3-9449-A341-4BD46F484EAA}"/>
              </a:ext>
            </a:extLst>
          </p:cNvPr>
          <p:cNvSpPr txBox="1"/>
          <p:nvPr/>
        </p:nvSpPr>
        <p:spPr>
          <a:xfrm>
            <a:off x="10000036" y="3677066"/>
            <a:ext cx="597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***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452E42B-733F-EB4F-ABE4-7DC61FEB546C}"/>
              </a:ext>
            </a:extLst>
          </p:cNvPr>
          <p:cNvSpPr txBox="1"/>
          <p:nvPr/>
        </p:nvSpPr>
        <p:spPr>
          <a:xfrm>
            <a:off x="7252481" y="3425186"/>
            <a:ext cx="597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***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3A5D872-3B24-2A4E-8749-A7EFCB5FE8EB}"/>
              </a:ext>
            </a:extLst>
          </p:cNvPr>
          <p:cNvSpPr txBox="1"/>
          <p:nvPr/>
        </p:nvSpPr>
        <p:spPr>
          <a:xfrm>
            <a:off x="7372339" y="1206138"/>
            <a:ext cx="427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**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21CC943-B466-FB49-9DF7-8375A3295280}"/>
              </a:ext>
            </a:extLst>
          </p:cNvPr>
          <p:cNvSpPr txBox="1"/>
          <p:nvPr/>
        </p:nvSpPr>
        <p:spPr>
          <a:xfrm>
            <a:off x="10069708" y="13360"/>
            <a:ext cx="427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**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D51D3C2-5A89-DF4E-8FD7-BF0F7A7054C6}"/>
              </a:ext>
            </a:extLst>
          </p:cNvPr>
          <p:cNvSpPr txBox="1"/>
          <p:nvPr/>
        </p:nvSpPr>
        <p:spPr>
          <a:xfrm>
            <a:off x="8676332" y="1390804"/>
            <a:ext cx="597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***</a:t>
            </a:r>
          </a:p>
        </p:txBody>
      </p:sp>
    </p:spTree>
    <p:extLst>
      <p:ext uri="{BB962C8B-B14F-4D97-AF65-F5344CB8AC3E}">
        <p14:creationId xmlns:p14="http://schemas.microsoft.com/office/powerpoint/2010/main" val="16133125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DC6FCD-811B-436E-9FEE-FC957486C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5" name="Picture 34" descr="Chart, bar chart&#10;&#10;Description automatically generated">
            <a:extLst>
              <a:ext uri="{FF2B5EF4-FFF2-40B4-BE49-F238E27FC236}">
                <a16:creationId xmlns:a16="http://schemas.microsoft.com/office/drawing/2014/main" id="{72B0F51C-C0E7-724A-84A5-C0A78A715B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209" y="3577471"/>
            <a:ext cx="5570791" cy="3280529"/>
          </a:xfrm>
          <a:prstGeom prst="rect">
            <a:avLst/>
          </a:prstGeom>
        </p:spPr>
      </p:pic>
      <p:pic>
        <p:nvPicPr>
          <p:cNvPr id="36" name="Picture 35" descr="Chart, histogram, waterfall chart&#10;&#10;Description automatically generated">
            <a:extLst>
              <a:ext uri="{FF2B5EF4-FFF2-40B4-BE49-F238E27FC236}">
                <a16:creationId xmlns:a16="http://schemas.microsoft.com/office/drawing/2014/main" id="{FCD29BD7-23D4-E645-893B-8C14EBDBE8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209" y="296942"/>
            <a:ext cx="5570791" cy="3280528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8EBEFD2D-BF49-B64F-A805-A72DB65204AE}"/>
              </a:ext>
            </a:extLst>
          </p:cNvPr>
          <p:cNvSpPr txBox="1"/>
          <p:nvPr/>
        </p:nvSpPr>
        <p:spPr>
          <a:xfrm>
            <a:off x="6127631" y="-2"/>
            <a:ext cx="4619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DB16178-7D3A-5D4C-A559-72BF8A36EFEE}"/>
              </a:ext>
            </a:extLst>
          </p:cNvPr>
          <p:cNvSpPr txBox="1"/>
          <p:nvPr/>
        </p:nvSpPr>
        <p:spPr>
          <a:xfrm>
            <a:off x="6100231" y="3263334"/>
            <a:ext cx="5680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D.</a:t>
            </a:r>
          </a:p>
        </p:txBody>
      </p:sp>
      <p:pic>
        <p:nvPicPr>
          <p:cNvPr id="33" name="Picture 32" descr="Chart, bar chart&#10;&#10;Description automatically generated">
            <a:extLst>
              <a:ext uri="{FF2B5EF4-FFF2-40B4-BE49-F238E27FC236}">
                <a16:creationId xmlns:a16="http://schemas.microsoft.com/office/drawing/2014/main" id="{9A7A8C11-5410-BB4F-9E3A-D4EF011DCC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21208" y="3577469"/>
            <a:ext cx="5570794" cy="3280531"/>
          </a:xfrm>
          <a:prstGeom prst="rect">
            <a:avLst/>
          </a:prstGeom>
        </p:spPr>
      </p:pic>
      <p:pic>
        <p:nvPicPr>
          <p:cNvPr id="34" name="Picture 33" descr="Chart, bar chart&#10;&#10;Description automatically generated">
            <a:extLst>
              <a:ext uri="{FF2B5EF4-FFF2-40B4-BE49-F238E27FC236}">
                <a16:creationId xmlns:a16="http://schemas.microsoft.com/office/drawing/2014/main" id="{A2495EDD-7AEA-5F4B-9326-3163520DC04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21209" y="296941"/>
            <a:ext cx="5570791" cy="3280528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DBA70F1B-2266-5D46-A8E0-5C8484A38D27}"/>
              </a:ext>
            </a:extLst>
          </p:cNvPr>
          <p:cNvSpPr txBox="1"/>
          <p:nvPr/>
        </p:nvSpPr>
        <p:spPr>
          <a:xfrm>
            <a:off x="4475029" y="173950"/>
            <a:ext cx="427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**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CD6A31F-03E0-5849-AE49-A172C625DD17}"/>
              </a:ext>
            </a:extLst>
          </p:cNvPr>
          <p:cNvSpPr txBox="1"/>
          <p:nvPr/>
        </p:nvSpPr>
        <p:spPr>
          <a:xfrm>
            <a:off x="7495592" y="1708013"/>
            <a:ext cx="427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**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36A1D43-BE89-8845-AAFD-730B133ADDEB}"/>
              </a:ext>
            </a:extLst>
          </p:cNvPr>
          <p:cNvSpPr txBox="1"/>
          <p:nvPr/>
        </p:nvSpPr>
        <p:spPr>
          <a:xfrm>
            <a:off x="10804672" y="428020"/>
            <a:ext cx="427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**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00305BD-068F-BF45-9341-3E45354C70A4}"/>
              </a:ext>
            </a:extLst>
          </p:cNvPr>
          <p:cNvSpPr txBox="1"/>
          <p:nvPr/>
        </p:nvSpPr>
        <p:spPr>
          <a:xfrm>
            <a:off x="8525706" y="161124"/>
            <a:ext cx="597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***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EB3DC85-BC49-D949-9DB5-0D08DD28054A}"/>
              </a:ext>
            </a:extLst>
          </p:cNvPr>
          <p:cNvSpPr txBox="1"/>
          <p:nvPr/>
        </p:nvSpPr>
        <p:spPr>
          <a:xfrm>
            <a:off x="9638001" y="1903867"/>
            <a:ext cx="597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***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977D140-2362-7243-9273-C9A4E7F34B8E}"/>
              </a:ext>
            </a:extLst>
          </p:cNvPr>
          <p:cNvSpPr txBox="1"/>
          <p:nvPr/>
        </p:nvSpPr>
        <p:spPr>
          <a:xfrm>
            <a:off x="10719471" y="3741539"/>
            <a:ext cx="597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***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2D65A04-5793-DF44-ABD6-81D9DF963A27}"/>
              </a:ext>
            </a:extLst>
          </p:cNvPr>
          <p:cNvSpPr txBox="1"/>
          <p:nvPr/>
        </p:nvSpPr>
        <p:spPr>
          <a:xfrm>
            <a:off x="7306694" y="3453962"/>
            <a:ext cx="597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***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7700FCE-7441-E94D-A504-856AECA993B0}"/>
              </a:ext>
            </a:extLst>
          </p:cNvPr>
          <p:cNvSpPr txBox="1"/>
          <p:nvPr/>
        </p:nvSpPr>
        <p:spPr>
          <a:xfrm>
            <a:off x="8445364" y="3626318"/>
            <a:ext cx="597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***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33FEBCA-7761-D64F-8443-0C450ED8D7A9}"/>
              </a:ext>
            </a:extLst>
          </p:cNvPr>
          <p:cNvSpPr txBox="1"/>
          <p:nvPr/>
        </p:nvSpPr>
        <p:spPr>
          <a:xfrm>
            <a:off x="293476" y="0"/>
            <a:ext cx="4554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EBDE0F1-AC64-B747-8380-5B2F164A7F73}"/>
              </a:ext>
            </a:extLst>
          </p:cNvPr>
          <p:cNvSpPr txBox="1"/>
          <p:nvPr/>
        </p:nvSpPr>
        <p:spPr>
          <a:xfrm>
            <a:off x="266255" y="3263334"/>
            <a:ext cx="5680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B.</a:t>
            </a:r>
          </a:p>
        </p:txBody>
      </p:sp>
    </p:spTree>
    <p:extLst>
      <p:ext uri="{BB962C8B-B14F-4D97-AF65-F5344CB8AC3E}">
        <p14:creationId xmlns:p14="http://schemas.microsoft.com/office/powerpoint/2010/main" val="21832555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C32F9355-338A-8248-9D4C-FB9D41EE1B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1336"/>
            <a:ext cx="12192000" cy="6515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7418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 descr="Chart&#10;&#10;Description automatically generated">
            <a:extLst>
              <a:ext uri="{FF2B5EF4-FFF2-40B4-BE49-F238E27FC236}">
                <a16:creationId xmlns:a16="http://schemas.microsoft.com/office/drawing/2014/main" id="{8981E821-4B2C-304F-8E8E-88584E635B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3816" y="153774"/>
            <a:ext cx="10124367" cy="6704226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5B6C4CB5-2247-8B41-8B2A-BC3C8647EB29}"/>
              </a:ext>
            </a:extLst>
          </p:cNvPr>
          <p:cNvSpPr txBox="1"/>
          <p:nvPr/>
        </p:nvSpPr>
        <p:spPr>
          <a:xfrm>
            <a:off x="1704121" y="3642823"/>
            <a:ext cx="2802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1951B43-25CD-C54C-9C86-E3E76656D639}"/>
              </a:ext>
            </a:extLst>
          </p:cNvPr>
          <p:cNvSpPr txBox="1"/>
          <p:nvPr/>
        </p:nvSpPr>
        <p:spPr>
          <a:xfrm>
            <a:off x="6046518" y="3621784"/>
            <a:ext cx="2802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EFC2F08-9A16-9340-AAA8-0ECB7B60250E}"/>
              </a:ext>
            </a:extLst>
          </p:cNvPr>
          <p:cNvSpPr txBox="1"/>
          <p:nvPr/>
        </p:nvSpPr>
        <p:spPr>
          <a:xfrm>
            <a:off x="6762680" y="3697015"/>
            <a:ext cx="2802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8D9AE30-845A-BC4C-823F-0B1998588DCC}"/>
              </a:ext>
            </a:extLst>
          </p:cNvPr>
          <p:cNvSpPr txBox="1"/>
          <p:nvPr/>
        </p:nvSpPr>
        <p:spPr>
          <a:xfrm>
            <a:off x="9298091" y="3559488"/>
            <a:ext cx="2802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86AA9C7-705B-D240-9D4E-F4FE69654857}"/>
              </a:ext>
            </a:extLst>
          </p:cNvPr>
          <p:cNvSpPr txBox="1"/>
          <p:nvPr/>
        </p:nvSpPr>
        <p:spPr>
          <a:xfrm>
            <a:off x="2381317" y="3299973"/>
            <a:ext cx="427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**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79E3A2C-F331-3149-9D4B-C05EB39F68BA}"/>
              </a:ext>
            </a:extLst>
          </p:cNvPr>
          <p:cNvSpPr txBox="1"/>
          <p:nvPr/>
        </p:nvSpPr>
        <p:spPr>
          <a:xfrm>
            <a:off x="1941994" y="2818766"/>
            <a:ext cx="597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***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1923265-FC3A-4747-935E-DE05DD58B512}"/>
              </a:ext>
            </a:extLst>
          </p:cNvPr>
          <p:cNvSpPr txBox="1"/>
          <p:nvPr/>
        </p:nvSpPr>
        <p:spPr>
          <a:xfrm>
            <a:off x="2680876" y="675063"/>
            <a:ext cx="597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***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F58CA9F-F6B9-2040-8D34-DDD61B0B4616}"/>
              </a:ext>
            </a:extLst>
          </p:cNvPr>
          <p:cNvSpPr txBox="1"/>
          <p:nvPr/>
        </p:nvSpPr>
        <p:spPr>
          <a:xfrm>
            <a:off x="3767242" y="1593487"/>
            <a:ext cx="597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***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2DD2646-2E64-4E4B-BF64-068F7E4E7ED0}"/>
              </a:ext>
            </a:extLst>
          </p:cNvPr>
          <p:cNvSpPr txBox="1"/>
          <p:nvPr/>
        </p:nvSpPr>
        <p:spPr>
          <a:xfrm>
            <a:off x="4483477" y="2647955"/>
            <a:ext cx="597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***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4D71EC7-DD66-5B49-92B6-82FD598E7A98}"/>
              </a:ext>
            </a:extLst>
          </p:cNvPr>
          <p:cNvSpPr txBox="1"/>
          <p:nvPr/>
        </p:nvSpPr>
        <p:spPr>
          <a:xfrm>
            <a:off x="5210322" y="2765084"/>
            <a:ext cx="597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***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0B9D2BC-3458-3344-BDF8-6B7DEA55F00E}"/>
              </a:ext>
            </a:extLst>
          </p:cNvPr>
          <p:cNvSpPr txBox="1"/>
          <p:nvPr/>
        </p:nvSpPr>
        <p:spPr>
          <a:xfrm>
            <a:off x="5569420" y="1921254"/>
            <a:ext cx="597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***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BC68EC6-08AA-6C44-A5DA-E37C69661FFE}"/>
              </a:ext>
            </a:extLst>
          </p:cNvPr>
          <p:cNvSpPr txBox="1"/>
          <p:nvPr/>
        </p:nvSpPr>
        <p:spPr>
          <a:xfrm>
            <a:off x="8837418" y="1778153"/>
            <a:ext cx="597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***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4433F4D-4A36-034D-9535-25ADFF2E8335}"/>
              </a:ext>
            </a:extLst>
          </p:cNvPr>
          <p:cNvSpPr txBox="1"/>
          <p:nvPr/>
        </p:nvSpPr>
        <p:spPr>
          <a:xfrm>
            <a:off x="9536745" y="2380191"/>
            <a:ext cx="597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***</a:t>
            </a:r>
          </a:p>
        </p:txBody>
      </p:sp>
    </p:spTree>
    <p:extLst>
      <p:ext uri="{BB962C8B-B14F-4D97-AF65-F5344CB8AC3E}">
        <p14:creationId xmlns:p14="http://schemas.microsoft.com/office/powerpoint/2010/main" val="11090011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box and whisker chart&#10;&#10;Description automatically generated">
            <a:extLst>
              <a:ext uri="{FF2B5EF4-FFF2-40B4-BE49-F238E27FC236}">
                <a16:creationId xmlns:a16="http://schemas.microsoft.com/office/drawing/2014/main" id="{B2DAA583-285A-BC46-963B-7203A5B16C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840" y="353870"/>
            <a:ext cx="10720319" cy="650413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8C0DB66-2128-5143-A681-4DCEAA667614}"/>
              </a:ext>
            </a:extLst>
          </p:cNvPr>
          <p:cNvSpPr txBox="1"/>
          <p:nvPr/>
        </p:nvSpPr>
        <p:spPr>
          <a:xfrm>
            <a:off x="3141407" y="926870"/>
            <a:ext cx="3834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4EB640-26F0-0043-A6AE-A800027A67E4}"/>
              </a:ext>
            </a:extLst>
          </p:cNvPr>
          <p:cNvSpPr txBox="1"/>
          <p:nvPr/>
        </p:nvSpPr>
        <p:spPr>
          <a:xfrm>
            <a:off x="6243484" y="152533"/>
            <a:ext cx="3834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320411-E213-C64C-9E7C-0B6A64CD799F}"/>
              </a:ext>
            </a:extLst>
          </p:cNvPr>
          <p:cNvSpPr txBox="1"/>
          <p:nvPr/>
        </p:nvSpPr>
        <p:spPr>
          <a:xfrm>
            <a:off x="9355394" y="1418031"/>
            <a:ext cx="3834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664131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box and whisker chart&#10;&#10;Description automatically generated">
            <a:extLst>
              <a:ext uri="{FF2B5EF4-FFF2-40B4-BE49-F238E27FC236}">
                <a16:creationId xmlns:a16="http://schemas.microsoft.com/office/drawing/2014/main" id="{CE8E0204-1869-EB4E-87E7-2697BAEB8F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889" y="144600"/>
            <a:ext cx="10138221" cy="6713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D92D0AC-9514-D644-986C-39825578FD64}"/>
              </a:ext>
            </a:extLst>
          </p:cNvPr>
          <p:cNvSpPr txBox="1"/>
          <p:nvPr/>
        </p:nvSpPr>
        <p:spPr>
          <a:xfrm>
            <a:off x="3293809" y="746761"/>
            <a:ext cx="3834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240CA49-B81D-1E42-B7F7-7A267931E369}"/>
              </a:ext>
            </a:extLst>
          </p:cNvPr>
          <p:cNvSpPr txBox="1"/>
          <p:nvPr/>
        </p:nvSpPr>
        <p:spPr>
          <a:xfrm>
            <a:off x="6243484" y="-96985"/>
            <a:ext cx="3834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A189DA-76CB-CF49-AF6F-FB68637CCAE5}"/>
              </a:ext>
            </a:extLst>
          </p:cNvPr>
          <p:cNvSpPr txBox="1"/>
          <p:nvPr/>
        </p:nvSpPr>
        <p:spPr>
          <a:xfrm>
            <a:off x="9175284" y="1208426"/>
            <a:ext cx="3834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36295966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7C0B6-9C1D-A045-930A-06E93CA41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SVC vs. Transect Figures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4339A0-FAC6-4E4E-AD15-B831B46C63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2432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4F3E1B8E-5B7D-0445-A628-2129686364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1336"/>
            <a:ext cx="12192000" cy="6515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1893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ox and whisker chart&#10;&#10;Description automatically generated">
            <a:extLst>
              <a:ext uri="{FF2B5EF4-FFF2-40B4-BE49-F238E27FC236}">
                <a16:creationId xmlns:a16="http://schemas.microsoft.com/office/drawing/2014/main" id="{B993FA88-EBE1-4040-BD22-329DC02379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1805" y="243034"/>
            <a:ext cx="10088389" cy="661496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3D6B4D3-589F-324B-9118-F53057360E95}"/>
              </a:ext>
            </a:extLst>
          </p:cNvPr>
          <p:cNvSpPr txBox="1"/>
          <p:nvPr/>
        </p:nvSpPr>
        <p:spPr>
          <a:xfrm>
            <a:off x="2926254" y="1301485"/>
            <a:ext cx="3834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3AFF426-A2A6-A741-9769-FB019AB93366}"/>
              </a:ext>
            </a:extLst>
          </p:cNvPr>
          <p:cNvSpPr txBox="1"/>
          <p:nvPr/>
        </p:nvSpPr>
        <p:spPr>
          <a:xfrm>
            <a:off x="5139336" y="812925"/>
            <a:ext cx="3834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FC8C76-8A18-524B-9B08-8C857E036C89}"/>
              </a:ext>
            </a:extLst>
          </p:cNvPr>
          <p:cNvSpPr txBox="1"/>
          <p:nvPr/>
        </p:nvSpPr>
        <p:spPr>
          <a:xfrm>
            <a:off x="9570547" y="28499"/>
            <a:ext cx="3834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CFE7D4-48C7-8E40-9EE5-F8F9F646DF0B}"/>
              </a:ext>
            </a:extLst>
          </p:cNvPr>
          <p:cNvSpPr txBox="1"/>
          <p:nvPr/>
        </p:nvSpPr>
        <p:spPr>
          <a:xfrm>
            <a:off x="7353619" y="445371"/>
            <a:ext cx="3834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30444569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270</TotalTime>
  <Words>271</Words>
  <Application>Microsoft Macintosh PowerPoint</Application>
  <PresentationFormat>Widescreen</PresentationFormat>
  <Paragraphs>147</Paragraphs>
  <Slides>25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Calibri</vt:lpstr>
      <vt:lpstr>Calibri Light</vt:lpstr>
      <vt:lpstr>Office Theme</vt:lpstr>
      <vt:lpstr>Survey Comparison Project Figures</vt:lpstr>
      <vt:lpstr>SVC vs. Roving Surveys</vt:lpstr>
      <vt:lpstr>PowerPoint Presentation</vt:lpstr>
      <vt:lpstr>PowerPoint Presentation</vt:lpstr>
      <vt:lpstr>PowerPoint Presentation</vt:lpstr>
      <vt:lpstr>PowerPoint Presentation</vt:lpstr>
      <vt:lpstr>SVC vs. Transect Figures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Survey Comparison Project Figures</dc:title>
  <dc:creator>Iris George</dc:creator>
  <cp:lastModifiedBy>Iris George</cp:lastModifiedBy>
  <cp:revision>10</cp:revision>
  <dcterms:created xsi:type="dcterms:W3CDTF">2021-07-16T16:18:39Z</dcterms:created>
  <dcterms:modified xsi:type="dcterms:W3CDTF">2021-08-19T14:15:47Z</dcterms:modified>
</cp:coreProperties>
</file>

<file path=docProps/thumbnail.jpeg>
</file>